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78" r:id="rId2"/>
    <p:sldId id="257" r:id="rId3"/>
    <p:sldId id="265" r:id="rId4"/>
    <p:sldId id="266" r:id="rId5"/>
    <p:sldId id="258" r:id="rId6"/>
    <p:sldId id="259" r:id="rId7"/>
    <p:sldId id="260" r:id="rId8"/>
    <p:sldId id="267" r:id="rId9"/>
    <p:sldId id="276" r:id="rId10"/>
    <p:sldId id="290" r:id="rId11"/>
    <p:sldId id="261" r:id="rId12"/>
    <p:sldId id="291" r:id="rId13"/>
    <p:sldId id="289" r:id="rId14"/>
    <p:sldId id="269" r:id="rId15"/>
    <p:sldId id="282" r:id="rId16"/>
    <p:sldId id="286" r:id="rId17"/>
    <p:sldId id="272" r:id="rId18"/>
    <p:sldId id="271" r:id="rId19"/>
    <p:sldId id="273" r:id="rId20"/>
    <p:sldId id="279" r:id="rId21"/>
    <p:sldId id="287" r:id="rId22"/>
    <p:sldId id="281" r:id="rId23"/>
    <p:sldId id="274" r:id="rId24"/>
    <p:sldId id="263" r:id="rId25"/>
    <p:sldId id="283" r:id="rId26"/>
    <p:sldId id="264" r:id="rId27"/>
    <p:sldId id="28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537" autoAdjust="0"/>
  </p:normalViewPr>
  <p:slideViewPr>
    <p:cSldViewPr snapToGrid="0">
      <p:cViewPr varScale="1">
        <p:scale>
          <a:sx n="74" d="100"/>
          <a:sy n="74" d="100"/>
        </p:scale>
        <p:origin x="1290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17EFB-F13F-49F8-96D6-E54C9AD4839B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79E42-055A-4271-9BC5-2A4A7D7DD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43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79E42-055A-4271-9BC5-2A4A7D7DD8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84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79E42-055A-4271-9BC5-2A4A7D7DD86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58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38123-06F5-47CF-B858-7EFD0AEE5C76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9EF97-D4FB-4DC9-AED9-85BE1385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60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38123-06F5-47CF-B858-7EFD0AEE5C76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9EF97-D4FB-4DC9-AED9-85BE1385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9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38123-06F5-47CF-B858-7EFD0AEE5C76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9EF97-D4FB-4DC9-AED9-85BE1385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32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38123-06F5-47CF-B858-7EFD0AEE5C76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9EF97-D4FB-4DC9-AED9-85BE1385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13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38123-06F5-47CF-B858-7EFD0AEE5C76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9EF97-D4FB-4DC9-AED9-85BE1385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48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38123-06F5-47CF-B858-7EFD0AEE5C76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9EF97-D4FB-4DC9-AED9-85BE1385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09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38123-06F5-47CF-B858-7EFD0AEE5C76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9EF97-D4FB-4DC9-AED9-85BE1385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9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38123-06F5-47CF-B858-7EFD0AEE5C76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9EF97-D4FB-4DC9-AED9-85BE1385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06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38123-06F5-47CF-B858-7EFD0AEE5C76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9EF97-D4FB-4DC9-AED9-85BE1385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92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38123-06F5-47CF-B858-7EFD0AEE5C76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9EF97-D4FB-4DC9-AED9-85BE1385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99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38123-06F5-47CF-B858-7EFD0AEE5C76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9EF97-D4FB-4DC9-AED9-85BE1385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87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38123-06F5-47CF-B858-7EFD0AEE5C76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9EF97-D4FB-4DC9-AED9-85BE1385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40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956802"/>
            <a:ext cx="7886700" cy="353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"/>
            <a:ext cx="9144000" cy="6858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vi-VN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7 - </a:t>
            </a:r>
            <a:r>
              <a:rPr lang="en-US" sz="3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3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vi-VN" sz="3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3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TRÔI NƯỚC</a:t>
            </a:r>
          </a:p>
          <a:p>
            <a:pPr marL="0" indent="0" algn="ctr">
              <a:buNone/>
            </a:pP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673" y="3144983"/>
            <a:ext cx="2978727" cy="2015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144" y="3144984"/>
            <a:ext cx="3021801" cy="201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4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5563"/>
            <a:ext cx="9144000" cy="553243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endParaRPr lang="vi-VN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Câu thơ « </a:t>
            </a:r>
            <a:r>
              <a:rPr lang="vi-VN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 nát mặc dầu tay kẻ nặn </a:t>
            </a:r>
            <a:r>
              <a:rPr lang="vi-VN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gợi cho em suy nghĩ gì?</a:t>
            </a:r>
          </a:p>
          <a:p>
            <a:pPr marL="0" indent="0">
              <a:buNone/>
            </a:pPr>
            <a:endParaRPr lang="vi-VN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1: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Khai thác ý nghĩa của cặp từ «</a:t>
            </a:r>
            <a:r>
              <a:rPr 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 – Nát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vi-V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2: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 kẻ nặn»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 ai?</a:t>
            </a:r>
          </a:p>
          <a:p>
            <a:endParaRPr lang="vi-V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3: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 «</a:t>
            </a:r>
            <a:r>
              <a:rPr 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Mặc dầu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thể hiện thái độ gì của người phụ nữ trước cuộc đời?</a:t>
            </a:r>
          </a:p>
          <a:p>
            <a:endParaRPr lang="vi-V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4: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từ ngữ tiêu biểu nhất để khái quát ý nghĩa của câu thơ trên.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1880314" y="0"/>
            <a:ext cx="5473523" cy="115909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THẢO LUẬN </a:t>
            </a:r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76380" y="-1325563"/>
            <a:ext cx="7886700" cy="13255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3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666647" y="123121"/>
            <a:ext cx="3617906" cy="64760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RẮN - NÁT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725" y="3909542"/>
            <a:ext cx="1927656" cy="190285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563090" y="1231464"/>
            <a:ext cx="4031673" cy="2013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trịa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563090" y="3887518"/>
            <a:ext cx="3920837" cy="20574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mó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25" y="1279760"/>
            <a:ext cx="1964531" cy="16568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1210" y="3977157"/>
            <a:ext cx="2071336" cy="18352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7762" y="1279760"/>
            <a:ext cx="2071336" cy="191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5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529" y="0"/>
            <a:ext cx="7886700" cy="71669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 NÁT MẶC DẦU TAY KẺ NẶN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6700"/>
            <a:ext cx="9144000" cy="6141300"/>
          </a:xfrm>
        </p:spPr>
        <p:txBody>
          <a:bodyPr/>
          <a:lstStyle/>
          <a:p>
            <a:endParaRPr lang="vi-VN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</a:p>
          <a:p>
            <a:pPr marL="0" indent="0">
              <a:buNone/>
            </a:pP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</a:t>
            </a:r>
            <a:endParaRPr lang="vi-VN" sz="225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Tay 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kẻ </a:t>
            </a:r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</a:p>
          <a:p>
            <a:pPr marL="0" indent="0">
              <a:buNone/>
            </a:pP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( Xã hội phong kiến, gia đình, người chồng...)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vi-VN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&gt;&gt;&gt;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cam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 thác;</a:t>
            </a:r>
          </a:p>
          <a:p>
            <a:pPr marL="0" indent="0">
              <a:buNone/>
            </a:pPr>
            <a:r>
              <a:rPr lang="vi-V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99622" y="2279561"/>
            <a:ext cx="4262907" cy="7598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/>
              <a:t>Hạnh phúc, sung sướng, giàu sang</a:t>
            </a:r>
            <a:endParaRPr lang="en-US" sz="2000" dirty="0"/>
          </a:p>
        </p:txBody>
      </p:sp>
      <p:sp>
        <p:nvSpPr>
          <p:cNvPr id="5" name="Rounded Rectangle 4"/>
          <p:cNvSpPr/>
          <p:nvPr/>
        </p:nvSpPr>
        <p:spPr>
          <a:xfrm>
            <a:off x="4913290" y="2318197"/>
            <a:ext cx="4095482" cy="7212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/>
              <a:t>Bất hạnh, khổ đau, nghèo túng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268291" y="2987897"/>
            <a:ext cx="1828800" cy="8500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997002" y="2987897"/>
            <a:ext cx="1970468" cy="8500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9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300643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b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3921952"/>
              </p:ext>
            </p:extLst>
          </p:nvPr>
        </p:nvGraphicFramePr>
        <p:xfrm>
          <a:off x="0" y="3006436"/>
          <a:ext cx="9144000" cy="4531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5636"/>
                <a:gridCol w="4918364"/>
              </a:tblGrid>
              <a:tr h="401782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 DAO THAN THÂN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TRÔI NƯỚC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000" dirty="0"/>
                    </a:p>
                  </a:txBody>
                  <a:tcPr marL="68580" marR="68580" marT="34290" marB="34290"/>
                </a:tc>
              </a:tr>
              <a:tr h="2274400"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  </a:t>
                      </a:r>
                      <a:r>
                        <a:rPr lang="en-US" sz="2400" dirty="0" err="1" smtClean="0"/>
                        <a:t>Câu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hỏi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tu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từ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FF0000"/>
                          </a:solidFill>
                        </a:rPr>
                        <a:t>Biết</a:t>
                      </a:r>
                      <a:r>
                        <a:rPr lang="en-US" sz="2400" b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FF0000"/>
                          </a:solidFill>
                        </a:rPr>
                        <a:t>tấp</a:t>
                      </a:r>
                      <a:r>
                        <a:rPr lang="en-US" sz="2400" b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FF0000"/>
                          </a:solidFill>
                        </a:rPr>
                        <a:t>vào</a:t>
                      </a:r>
                      <a:r>
                        <a:rPr lang="en-US" sz="2400" b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FF0000"/>
                          </a:solidFill>
                        </a:rPr>
                        <a:t>đâu</a:t>
                      </a:r>
                      <a:r>
                        <a:rPr lang="en-US" sz="2400" b="0" baseline="0" dirty="0" smtClean="0">
                          <a:solidFill>
                            <a:srgbClr val="FF0000"/>
                          </a:solidFill>
                        </a:rPr>
                        <a:t>?:</a:t>
                      </a:r>
                      <a:endParaRPr lang="en-US" sz="2400" baseline="0" dirty="0" smtClean="0"/>
                    </a:p>
                    <a:p>
                      <a:r>
                        <a:rPr lang="en-US" sz="2400" i="0" u="none" baseline="0" dirty="0" smtClean="0"/>
                        <a:t>    </a:t>
                      </a:r>
                      <a:r>
                        <a:rPr lang="en-US" sz="2400" i="1" u="sng" baseline="0" dirty="0" err="1" smtClean="0"/>
                        <a:t>Lời</a:t>
                      </a:r>
                      <a:r>
                        <a:rPr lang="en-US" sz="2400" i="1" u="sng" baseline="0" dirty="0" smtClean="0"/>
                        <a:t> than </a:t>
                      </a:r>
                      <a:r>
                        <a:rPr lang="en-US" sz="2400" i="1" u="sng" baseline="0" dirty="0" err="1" smtClean="0"/>
                        <a:t>thở</a:t>
                      </a:r>
                      <a:r>
                        <a:rPr lang="en-US" sz="2400" i="1" u="sng" baseline="0" dirty="0" smtClean="0"/>
                        <a:t> </a:t>
                      </a:r>
                      <a:r>
                        <a:rPr lang="en-US" sz="2400" i="1" u="sng" baseline="0" dirty="0" err="1" smtClean="0"/>
                        <a:t>đầy</a:t>
                      </a:r>
                      <a:r>
                        <a:rPr lang="en-US" sz="2400" i="1" u="sng" baseline="0" dirty="0" smtClean="0"/>
                        <a:t> </a:t>
                      </a:r>
                      <a:r>
                        <a:rPr lang="en-US" sz="2400" i="1" u="sng" baseline="0" dirty="0" err="1" smtClean="0"/>
                        <a:t>tuyệt</a:t>
                      </a:r>
                      <a:r>
                        <a:rPr lang="en-US" sz="2400" i="1" u="sng" baseline="0" dirty="0" smtClean="0"/>
                        <a:t> </a:t>
                      </a:r>
                      <a:r>
                        <a:rPr lang="en-US" sz="2400" i="1" u="sng" baseline="0" dirty="0" err="1" smtClean="0"/>
                        <a:t>vọng</a:t>
                      </a:r>
                      <a:r>
                        <a:rPr lang="en-US" sz="2400" i="1" u="sng" baseline="0" dirty="0" smtClean="0"/>
                        <a:t>    </a:t>
                      </a:r>
                      <a:r>
                        <a:rPr lang="en-US" sz="2400" baseline="0" dirty="0" err="1" smtClean="0"/>
                        <a:t>trước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một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tương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lai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mờ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mịt</a:t>
                      </a:r>
                      <a:r>
                        <a:rPr lang="en-US" sz="2400" baseline="0" dirty="0" smtClean="0"/>
                        <a:t>, </a:t>
                      </a:r>
                      <a:r>
                        <a:rPr lang="en-US" sz="2400" baseline="0" dirty="0" err="1" smtClean="0"/>
                        <a:t>vô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định</a:t>
                      </a:r>
                      <a:r>
                        <a:rPr lang="en-US" sz="2400" baseline="0" dirty="0" smtClean="0"/>
                        <a:t>…</a:t>
                      </a:r>
                      <a:endParaRPr 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 </a:t>
                      </a:r>
                      <a:r>
                        <a:rPr lang="en-US" sz="2400" dirty="0" err="1" smtClean="0"/>
                        <a:t>Cặp</a:t>
                      </a:r>
                      <a:r>
                        <a:rPr lang="en-US" sz="2400" baseline="0" dirty="0" smtClean="0"/>
                        <a:t> QHT 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“ </a:t>
                      </a:r>
                      <a:r>
                        <a:rPr lang="en-US" sz="2400" b="0" i="1" baseline="0" dirty="0" err="1" smtClean="0">
                          <a:solidFill>
                            <a:srgbClr val="FF0000"/>
                          </a:solidFill>
                        </a:rPr>
                        <a:t>Mặc</a:t>
                      </a:r>
                      <a:r>
                        <a:rPr lang="en-US" sz="2400" b="0" i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0" i="1" baseline="0" dirty="0" err="1" smtClean="0">
                          <a:solidFill>
                            <a:srgbClr val="FF0000"/>
                          </a:solidFill>
                        </a:rPr>
                        <a:t>dầu</a:t>
                      </a:r>
                      <a:r>
                        <a:rPr lang="en-US" sz="2400" b="0" i="1" baseline="0" dirty="0" smtClean="0">
                          <a:solidFill>
                            <a:srgbClr val="FF0000"/>
                          </a:solidFill>
                        </a:rPr>
                        <a:t>…</a:t>
                      </a:r>
                      <a:r>
                        <a:rPr lang="en-US" sz="2400" b="0" i="1" baseline="0" dirty="0" err="1" smtClean="0">
                          <a:solidFill>
                            <a:srgbClr val="FF0000"/>
                          </a:solidFill>
                        </a:rPr>
                        <a:t>mà</a:t>
                      </a:r>
                      <a:r>
                        <a:rPr lang="en-US" sz="2400" b="0" i="1" baseline="0" dirty="0" smtClean="0">
                          <a:solidFill>
                            <a:srgbClr val="FF0000"/>
                          </a:solidFill>
                        </a:rPr>
                        <a:t>…</a:t>
                      </a:r>
                      <a:r>
                        <a:rPr lang="en-US" sz="2400" b="0" i="1" baseline="0" dirty="0" err="1" smtClean="0">
                          <a:solidFill>
                            <a:srgbClr val="FF0000"/>
                          </a:solidFill>
                        </a:rPr>
                        <a:t>vẫn</a:t>
                      </a:r>
                      <a:r>
                        <a:rPr lang="en-US" sz="2400" b="0" i="1" baseline="0" dirty="0" smtClean="0">
                          <a:solidFill>
                            <a:srgbClr val="FF0000"/>
                          </a:solidFill>
                        </a:rPr>
                        <a:t>…”:</a:t>
                      </a:r>
                    </a:p>
                    <a:p>
                      <a:r>
                        <a:rPr lang="en-US" sz="2000" baseline="0" dirty="0" smtClean="0"/>
                        <a:t>    </a:t>
                      </a:r>
                      <a:r>
                        <a:rPr lang="en-US" sz="2400" baseline="0" dirty="0" err="1" smtClean="0"/>
                        <a:t>Dù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có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phụ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thuộc</a:t>
                      </a:r>
                      <a:r>
                        <a:rPr lang="en-US" sz="2400" baseline="0" dirty="0" smtClean="0"/>
                        <a:t>, </a:t>
                      </a:r>
                      <a:r>
                        <a:rPr lang="en-US" sz="2400" baseline="0" dirty="0" err="1" smtClean="0"/>
                        <a:t>phó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thác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bản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thân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mình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vi-VN" sz="2000" baseline="0" dirty="0" smtClean="0"/>
                        <a:t>nhưng </a:t>
                      </a:r>
                      <a:r>
                        <a:rPr lang="en-US" sz="2400" baseline="0" dirty="0" err="1" smtClean="0"/>
                        <a:t>vẫn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i="1" u="sng" baseline="0" dirty="0" err="1" smtClean="0"/>
                        <a:t>mạnh</a:t>
                      </a:r>
                      <a:r>
                        <a:rPr lang="en-US" sz="2400" i="1" u="sng" baseline="0" dirty="0" smtClean="0"/>
                        <a:t> </a:t>
                      </a:r>
                      <a:r>
                        <a:rPr lang="en-US" sz="2400" i="1" u="sng" baseline="0" dirty="0" err="1" smtClean="0"/>
                        <a:t>mẽ</a:t>
                      </a:r>
                      <a:r>
                        <a:rPr lang="en-US" sz="2400" i="1" u="sng" baseline="0" dirty="0" smtClean="0"/>
                        <a:t> </a:t>
                      </a:r>
                      <a:r>
                        <a:rPr lang="en-US" sz="2400" i="1" u="sng" baseline="0" dirty="0" err="1" smtClean="0"/>
                        <a:t>vượt</a:t>
                      </a:r>
                      <a:r>
                        <a:rPr lang="en-US" sz="2400" i="1" u="sng" baseline="0" dirty="0" smtClean="0"/>
                        <a:t> qua, </a:t>
                      </a:r>
                      <a:r>
                        <a:rPr lang="en-US" sz="2400" i="1" u="sng" baseline="0" dirty="0" err="1" smtClean="0"/>
                        <a:t>khẳng</a:t>
                      </a:r>
                      <a:r>
                        <a:rPr lang="en-US" sz="2400" i="1" u="sng" baseline="0" dirty="0" smtClean="0"/>
                        <a:t> </a:t>
                      </a:r>
                      <a:r>
                        <a:rPr lang="en-US" sz="2400" i="1" u="sng" baseline="0" dirty="0" err="1" smtClean="0"/>
                        <a:t>định</a:t>
                      </a:r>
                      <a:r>
                        <a:rPr lang="en-US" sz="2400" i="1" u="sng" baseline="0" dirty="0" smtClean="0"/>
                        <a:t> </a:t>
                      </a:r>
                      <a:r>
                        <a:rPr lang="en-US" sz="2400" i="1" u="sng" baseline="0" dirty="0" err="1" smtClean="0"/>
                        <a:t>vẻ</a:t>
                      </a:r>
                      <a:r>
                        <a:rPr lang="en-US" sz="2400" i="1" u="sng" baseline="0" dirty="0" smtClean="0"/>
                        <a:t> </a:t>
                      </a:r>
                      <a:r>
                        <a:rPr lang="en-US" sz="2400" i="1" u="sng" baseline="0" dirty="0" err="1" smtClean="0"/>
                        <a:t>đẹp</a:t>
                      </a:r>
                      <a:r>
                        <a:rPr lang="en-US" sz="2400" i="1" u="sng" baseline="0" dirty="0" smtClean="0"/>
                        <a:t> </a:t>
                      </a:r>
                      <a:r>
                        <a:rPr lang="en-US" sz="2400" i="1" u="sng" baseline="0" dirty="0" err="1" smtClean="0"/>
                        <a:t>tâm</a:t>
                      </a:r>
                      <a:r>
                        <a:rPr lang="en-US" sz="2400" i="1" u="sng" baseline="0" dirty="0" smtClean="0"/>
                        <a:t> </a:t>
                      </a:r>
                      <a:r>
                        <a:rPr lang="en-US" sz="2400" i="1" u="sng" baseline="0" dirty="0" err="1" smtClean="0"/>
                        <a:t>hồn</a:t>
                      </a:r>
                      <a:r>
                        <a:rPr lang="en-US" sz="2400" i="1" u="sng" baseline="0" dirty="0" smtClean="0"/>
                        <a:t> </a:t>
                      </a:r>
                    </a:p>
                    <a:p>
                      <a:r>
                        <a:rPr lang="en-US" sz="2000" baseline="0" dirty="0" smtClean="0"/>
                        <a:t>+ </a:t>
                      </a:r>
                      <a:r>
                        <a:rPr lang="en-US" sz="2400" i="0" u="none" baseline="0" dirty="0" err="1" smtClean="0"/>
                        <a:t>Nhỏ</a:t>
                      </a:r>
                      <a:r>
                        <a:rPr lang="en-US" sz="2400" i="0" u="none" baseline="0" dirty="0" smtClean="0"/>
                        <a:t> </a:t>
                      </a:r>
                      <a:r>
                        <a:rPr lang="en-US" sz="2400" i="0" u="none" baseline="0" dirty="0" err="1" smtClean="0"/>
                        <a:t>bé</a:t>
                      </a:r>
                      <a:r>
                        <a:rPr lang="en-US" sz="2400" i="0" u="none" baseline="0" dirty="0" smtClean="0"/>
                        <a:t> </a:t>
                      </a:r>
                      <a:r>
                        <a:rPr lang="en-US" sz="2400" i="0" u="none" baseline="0" dirty="0" err="1" smtClean="0"/>
                        <a:t>nhưng</a:t>
                      </a:r>
                      <a:r>
                        <a:rPr lang="en-US" sz="2400" i="0" u="none" baseline="0" dirty="0" smtClean="0"/>
                        <a:t> </a:t>
                      </a:r>
                      <a:r>
                        <a:rPr lang="en-US" sz="2400" i="0" u="none" baseline="0" dirty="0" err="1" smtClean="0"/>
                        <a:t>không</a:t>
                      </a:r>
                      <a:r>
                        <a:rPr lang="en-US" sz="2400" i="0" u="none" baseline="0" dirty="0" smtClean="0"/>
                        <a:t> </a:t>
                      </a:r>
                      <a:r>
                        <a:rPr lang="en-US" sz="2400" i="0" u="none" baseline="0" dirty="0" err="1" smtClean="0"/>
                        <a:t>yếu</a:t>
                      </a:r>
                      <a:r>
                        <a:rPr lang="en-US" sz="2400" i="0" u="none" baseline="0" dirty="0" smtClean="0"/>
                        <a:t> </a:t>
                      </a:r>
                      <a:r>
                        <a:rPr lang="en-US" sz="2400" i="0" u="none" baseline="0" dirty="0" err="1" smtClean="0"/>
                        <a:t>đuối</a:t>
                      </a:r>
                      <a:r>
                        <a:rPr lang="en-US" sz="2400" i="0" u="none" baseline="0" dirty="0" smtClean="0"/>
                        <a:t>.</a:t>
                      </a:r>
                    </a:p>
                    <a:p>
                      <a:r>
                        <a:rPr lang="en-US" sz="2400" i="0" u="none" baseline="0" dirty="0" smtClean="0"/>
                        <a:t>+ </a:t>
                      </a:r>
                      <a:r>
                        <a:rPr lang="en-US" sz="2400" i="0" u="none" baseline="0" dirty="0" err="1" smtClean="0"/>
                        <a:t>Phụ</a:t>
                      </a:r>
                      <a:r>
                        <a:rPr lang="en-US" sz="2400" i="0" u="none" baseline="0" dirty="0" smtClean="0"/>
                        <a:t> </a:t>
                      </a:r>
                      <a:r>
                        <a:rPr lang="en-US" sz="2400" i="0" u="none" baseline="0" dirty="0" err="1" smtClean="0"/>
                        <a:t>thuộc</a:t>
                      </a:r>
                      <a:r>
                        <a:rPr lang="en-US" sz="2400" i="0" u="none" baseline="0" dirty="0" smtClean="0"/>
                        <a:t> </a:t>
                      </a:r>
                      <a:r>
                        <a:rPr lang="en-US" sz="2400" i="0" u="none" baseline="0" dirty="0" err="1" smtClean="0"/>
                        <a:t>nhưng</a:t>
                      </a:r>
                      <a:r>
                        <a:rPr lang="en-US" sz="2400" i="0" u="none" baseline="0" dirty="0" smtClean="0"/>
                        <a:t> </a:t>
                      </a:r>
                      <a:r>
                        <a:rPr lang="en-US" sz="2400" i="0" u="none" baseline="0" dirty="0" err="1" smtClean="0"/>
                        <a:t>không</a:t>
                      </a:r>
                      <a:r>
                        <a:rPr lang="en-US" sz="2400" i="0" u="none" baseline="0" dirty="0" smtClean="0"/>
                        <a:t> </a:t>
                      </a:r>
                      <a:r>
                        <a:rPr lang="en-US" sz="2400" i="0" u="none" baseline="0" dirty="0" err="1" smtClean="0"/>
                        <a:t>tuyệt</a:t>
                      </a:r>
                      <a:r>
                        <a:rPr lang="en-US" sz="2400" i="0" u="none" baseline="0" dirty="0" smtClean="0"/>
                        <a:t> </a:t>
                      </a:r>
                      <a:r>
                        <a:rPr lang="en-US" sz="2400" i="0" u="none" baseline="0" dirty="0" err="1" smtClean="0"/>
                        <a:t>vọng</a:t>
                      </a:r>
                      <a:r>
                        <a:rPr lang="en-US" sz="2400" i="0" u="none" baseline="0" dirty="0" smtClean="0"/>
                        <a:t>.</a:t>
                      </a:r>
                      <a:endParaRPr lang="en-US" sz="2400" i="0" u="none" dirty="0" smtClean="0"/>
                    </a:p>
                    <a:p>
                      <a:endParaRPr lang="en-US" sz="1800" i="1" dirty="0"/>
                    </a:p>
                  </a:txBody>
                  <a:tcPr marL="68580" marR="68580" marT="34290" marB="34290"/>
                </a:tc>
              </a:tr>
              <a:tr h="997544"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đuối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buông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xuôi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đau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hạnh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vững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000" dirty="0"/>
                    </a:p>
                  </a:txBody>
                  <a:tcPr marL="68580" marR="68580" marT="34290" marB="34290"/>
                </a:tc>
              </a:tr>
              <a:tr h="501230">
                <a:tc gridSpan="2">
                  <a:txBody>
                    <a:bodyPr/>
                    <a:lstStyle/>
                    <a:p>
                      <a:endParaRPr lang="en-US" sz="1000" dirty="0" smtClean="0"/>
                    </a:p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0" y="38211"/>
            <a:ext cx="4608871" cy="79641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745294" y="38211"/>
            <a:ext cx="4398706" cy="79641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436" y="860405"/>
            <a:ext cx="1222345" cy="12856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636" y="872833"/>
            <a:ext cx="1349477" cy="1288476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96982" y="6205985"/>
            <a:ext cx="415636" cy="1376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ight Arrow 9"/>
          <p:cNvSpPr/>
          <p:nvPr/>
        </p:nvSpPr>
        <p:spPr>
          <a:xfrm>
            <a:off x="4485353" y="6205985"/>
            <a:ext cx="519881" cy="142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9309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061" y="2484"/>
            <a:ext cx="5899265" cy="97403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11358"/>
            <a:ext cx="9144000" cy="572192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son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vi-VN" sz="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8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8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8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8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8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8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8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...”: 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3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8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8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8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8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8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8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endParaRPr lang="en-US" sz="38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r>
              <a:rPr lang="en-US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</a:p>
          <a:p>
            <a:pPr>
              <a:lnSpc>
                <a:spcPct val="120000"/>
              </a:lnSpc>
            </a:pPr>
            <a:endParaRPr lang="en-US" sz="3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sz="3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hãnh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endParaRPr lang="en-US" sz="38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Ngậm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ngùi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vi-VN" sz="3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cảm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khoát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38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3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0219" y="3630146"/>
            <a:ext cx="2327564" cy="648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ọng điệu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23754" y="3630146"/>
            <a:ext cx="3212871" cy="64877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Thái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độ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</a:rPr>
              <a:t>cảm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xúc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091641" y="3954533"/>
            <a:ext cx="928254" cy="12469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3283527" y="4461164"/>
            <a:ext cx="221673" cy="1814945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 flipH="1">
            <a:off x="8515350" y="1131094"/>
            <a:ext cx="628650" cy="3428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457" y="831274"/>
            <a:ext cx="9144000" cy="6026726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786004" y="61463"/>
            <a:ext cx="2814851" cy="5229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Vertical Scroll 1"/>
          <p:cNvSpPr/>
          <p:nvPr/>
        </p:nvSpPr>
        <p:spPr>
          <a:xfrm>
            <a:off x="0" y="1131095"/>
            <a:ext cx="1183426" cy="4084304"/>
          </a:xfrm>
          <a:prstGeom prst="vertic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BÁNH TRÔI </a:t>
            </a:r>
            <a:r>
              <a:rPr lang="en-US" sz="2000" dirty="0">
                <a:solidFill>
                  <a:srgbClr val="C00000"/>
                </a:solidFill>
              </a:rPr>
              <a:t>NƯỚC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031828" y="2351725"/>
            <a:ext cx="884216" cy="7665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45902" y="3302273"/>
            <a:ext cx="884216" cy="803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588443" y="1306191"/>
            <a:ext cx="1766768" cy="12693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rgbClr val="FF0000"/>
                </a:solidFill>
              </a:rPr>
              <a:t>NỘI DUNG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620982" y="3877608"/>
            <a:ext cx="1782678" cy="13377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rgbClr val="FF0000"/>
                </a:solidFill>
              </a:rPr>
              <a:t>NGHỆ THUẬT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982976" y="738856"/>
            <a:ext cx="5111944" cy="83951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949937" y="1746803"/>
            <a:ext cx="5144983" cy="144365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*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093069" y="3342604"/>
            <a:ext cx="5001851" cy="8488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093069" y="4331156"/>
            <a:ext cx="5001851" cy="145410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 </a:t>
            </a:r>
            <a:r>
              <a:rPr lang="en-US" sz="2400" dirty="0"/>
              <a:t>*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dirty="0"/>
              <a:t> 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093070" y="5908666"/>
            <a:ext cx="5001850" cy="9204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3403660" y="1274383"/>
            <a:ext cx="535772" cy="472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384073" y="1975063"/>
            <a:ext cx="557561" cy="482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3403660" y="3779685"/>
            <a:ext cx="598903" cy="511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3291292" y="4507111"/>
            <a:ext cx="691684" cy="3598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3423109" y="4705318"/>
            <a:ext cx="452576" cy="1203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96" y="1547527"/>
            <a:ext cx="878477" cy="910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96" y="3877608"/>
            <a:ext cx="878477" cy="98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8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2542" y="0"/>
            <a:ext cx="4878029" cy="81741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IV. LUYỆN TẬP – TRẢI NGHIỆM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17418"/>
            <a:ext cx="9144000" cy="586047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385763" indent="-385763">
              <a:buFont typeface="+mj-lt"/>
              <a:buAutoNum type="arabicPeriod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1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1: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1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31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r>
              <a:rPr lang="en-US" sz="3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“</a:t>
            </a:r>
            <a:r>
              <a:rPr lang="en-US" sz="31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1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1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1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1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1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lnSpc>
                <a:spcPct val="120000"/>
              </a:lnSpc>
              <a:buNone/>
            </a:pP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31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31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</a:t>
            </a:r>
            <a:r>
              <a:rPr 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“Vang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3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vi-VN" sz="3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1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1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1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31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3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1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4:</a:t>
            </a:r>
            <a:r>
              <a:rPr lang="en-US" sz="3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3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 marL="385763" indent="-385763">
              <a:buFont typeface="+mj-lt"/>
              <a:buAutoNum type="arabicPeriod"/>
            </a:pPr>
            <a:endParaRPr lang="en-US" sz="3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5763" indent="-385763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60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3999" cy="77585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 ANH HÙNG TRONG LỊCH SỬ VIỆT NAM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13164"/>
            <a:ext cx="2382982" cy="16243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071" y="1413164"/>
            <a:ext cx="2210609" cy="16243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2982" y="3842354"/>
            <a:ext cx="2143949" cy="17410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1680" y="3842354"/>
            <a:ext cx="2213775" cy="17410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7122" y="1413164"/>
            <a:ext cx="2089809" cy="16243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6585" y="1413164"/>
            <a:ext cx="2208870" cy="16447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7965" y="3835210"/>
            <a:ext cx="2096820" cy="1748171"/>
          </a:xfrm>
          <a:prstGeom prst="rect">
            <a:avLst/>
          </a:prstGeom>
        </p:spPr>
      </p:pic>
      <p:sp>
        <p:nvSpPr>
          <p:cNvPr id="3" name="Flowchart: Alternate Process 2"/>
          <p:cNvSpPr/>
          <p:nvPr/>
        </p:nvSpPr>
        <p:spPr>
          <a:xfrm>
            <a:off x="327820" y="3139180"/>
            <a:ext cx="1632577" cy="37523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Hai Bà Trưng</a:t>
            </a:r>
            <a:endParaRPr lang="en-US" sz="135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729321"/>
            <a:ext cx="2306167" cy="185406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593900" y="3163401"/>
            <a:ext cx="1641491" cy="3840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Bà Triệu</a:t>
            </a:r>
            <a:endParaRPr lang="en-US" sz="1350" dirty="0"/>
          </a:p>
        </p:txBody>
      </p:sp>
      <p:sp>
        <p:nvSpPr>
          <p:cNvPr id="20" name="Rounded Rectangle 19"/>
          <p:cNvSpPr/>
          <p:nvPr/>
        </p:nvSpPr>
        <p:spPr>
          <a:xfrm>
            <a:off x="4784381" y="3186640"/>
            <a:ext cx="1619619" cy="3510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Lê Chân</a:t>
            </a:r>
            <a:endParaRPr lang="en-US" sz="1350" dirty="0"/>
          </a:p>
        </p:txBody>
      </p:sp>
      <p:sp>
        <p:nvSpPr>
          <p:cNvPr id="23" name="Rounded Rectangle 22"/>
          <p:cNvSpPr/>
          <p:nvPr/>
        </p:nvSpPr>
        <p:spPr>
          <a:xfrm>
            <a:off x="7033867" y="3166991"/>
            <a:ext cx="1617260" cy="3706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Bùi Thị Xuân</a:t>
            </a:r>
            <a:endParaRPr lang="en-US" sz="1350" dirty="0"/>
          </a:p>
        </p:txBody>
      </p:sp>
      <p:sp>
        <p:nvSpPr>
          <p:cNvPr id="24" name="Rounded Rectangle 23"/>
          <p:cNvSpPr/>
          <p:nvPr/>
        </p:nvSpPr>
        <p:spPr>
          <a:xfrm>
            <a:off x="267061" y="5692394"/>
            <a:ext cx="1535100" cy="378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Nguyễn Thị Định</a:t>
            </a:r>
            <a:endParaRPr lang="en-US" sz="1350" dirty="0"/>
          </a:p>
        </p:txBody>
      </p:sp>
      <p:sp>
        <p:nvSpPr>
          <p:cNvPr id="25" name="Rounded Rectangle 24"/>
          <p:cNvSpPr/>
          <p:nvPr/>
        </p:nvSpPr>
        <p:spPr>
          <a:xfrm>
            <a:off x="2593900" y="5687429"/>
            <a:ext cx="1641491" cy="3886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Võ Thị Sáu</a:t>
            </a:r>
            <a:endParaRPr lang="en-US" sz="1350" dirty="0"/>
          </a:p>
        </p:txBody>
      </p:sp>
      <p:sp>
        <p:nvSpPr>
          <p:cNvPr id="26" name="Rounded Rectangle 25"/>
          <p:cNvSpPr/>
          <p:nvPr/>
        </p:nvSpPr>
        <p:spPr>
          <a:xfrm>
            <a:off x="4784381" y="5687429"/>
            <a:ext cx="1546103" cy="378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Võ Thị Thắng</a:t>
            </a:r>
            <a:endParaRPr lang="en-US" sz="1350" dirty="0"/>
          </a:p>
        </p:txBody>
      </p:sp>
      <p:sp>
        <p:nvSpPr>
          <p:cNvPr id="27" name="Rounded Rectangle 26"/>
          <p:cNvSpPr/>
          <p:nvPr/>
        </p:nvSpPr>
        <p:spPr>
          <a:xfrm>
            <a:off x="7033867" y="5687428"/>
            <a:ext cx="1617260" cy="378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Ngô Thị Tuyển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82063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0630" y="915915"/>
            <a:ext cx="6853735" cy="42041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325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748" y="1126123"/>
            <a:ext cx="1876413" cy="18961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36" y="3175014"/>
            <a:ext cx="2659881" cy="1452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37" y="4881411"/>
            <a:ext cx="2659880" cy="17133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137" y="1061049"/>
            <a:ext cx="1885236" cy="19018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4545" y="4881411"/>
            <a:ext cx="2521527" cy="1713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1609" y="4881411"/>
            <a:ext cx="2677345" cy="17133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1608" y="3169055"/>
            <a:ext cx="2677346" cy="1482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6545" y="1037090"/>
            <a:ext cx="1759528" cy="19258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4546" y="3175014"/>
            <a:ext cx="2521527" cy="145242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28649" y="0"/>
            <a:ext cx="7744253" cy="63579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/>
              <a:t>SỨC MẠNH CỦA NGƯỜI PHỤ NỮ VIỆT NAM XƯA VÀ NAY</a:t>
            </a:r>
            <a:endParaRPr lang="en-US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55089" y="1082936"/>
            <a:ext cx="1945686" cy="188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6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701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 CHÍNH TRỊ GIA CỦA ĐẤT NƯỚC VIỆT NAM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636327"/>
            <a:ext cx="7886700" cy="221672"/>
          </a:xfrm>
        </p:spPr>
        <p:txBody>
          <a:bodyPr>
            <a:normAutofit fontScale="40000" lnSpcReduction="20000"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287" y="3829122"/>
            <a:ext cx="2619918" cy="14022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32" y="1524001"/>
            <a:ext cx="2482345" cy="1512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850" y="1524001"/>
            <a:ext cx="2579082" cy="15385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2986" y="3829122"/>
            <a:ext cx="2576946" cy="14411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4106" y="1510966"/>
            <a:ext cx="2619918" cy="15385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32" y="3829122"/>
            <a:ext cx="2482345" cy="1441165"/>
          </a:xfrm>
          <a:prstGeom prst="rect">
            <a:avLst/>
          </a:prstGeom>
        </p:spPr>
      </p:pic>
      <p:sp>
        <p:nvSpPr>
          <p:cNvPr id="10" name="Flowchart: Alternate Process 9"/>
          <p:cNvSpPr/>
          <p:nvPr/>
        </p:nvSpPr>
        <p:spPr>
          <a:xfrm>
            <a:off x="1052946" y="3163612"/>
            <a:ext cx="3462838" cy="43924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Phó chủ tịch nước: Bà Nguyễn Thị Bình</a:t>
            </a:r>
            <a:endParaRPr lang="en-US" sz="1350" dirty="0"/>
          </a:p>
        </p:txBody>
      </p:sp>
      <p:sp>
        <p:nvSpPr>
          <p:cNvPr id="11" name="Rounded Rectangle 10"/>
          <p:cNvSpPr/>
          <p:nvPr/>
        </p:nvSpPr>
        <p:spPr>
          <a:xfrm>
            <a:off x="6217544" y="3163612"/>
            <a:ext cx="2303461" cy="4160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Chủ tịch quốc hội</a:t>
            </a:r>
          </a:p>
          <a:p>
            <a:pPr algn="ctr"/>
            <a:r>
              <a:rPr lang="vi-VN" sz="1350" dirty="0"/>
              <a:t>Bà Nguyễn Thị Kim Ngân</a:t>
            </a:r>
            <a:endParaRPr lang="en-US" sz="1350" dirty="0"/>
          </a:p>
        </p:txBody>
      </p:sp>
      <p:sp>
        <p:nvSpPr>
          <p:cNvPr id="12" name="Rounded Rectangle 11"/>
          <p:cNvSpPr/>
          <p:nvPr/>
        </p:nvSpPr>
        <p:spPr>
          <a:xfrm>
            <a:off x="404954" y="5550592"/>
            <a:ext cx="1776768" cy="407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Phó CTQH </a:t>
            </a:r>
          </a:p>
          <a:p>
            <a:pPr algn="ctr"/>
            <a:r>
              <a:rPr lang="vi-VN" sz="1350" dirty="0"/>
              <a:t>Bà Tòng Thị Phóng</a:t>
            </a:r>
            <a:endParaRPr lang="en-US" sz="1350" dirty="0"/>
          </a:p>
        </p:txBody>
      </p:sp>
      <p:sp>
        <p:nvSpPr>
          <p:cNvPr id="13" name="Rounded Rectangle 12"/>
          <p:cNvSpPr/>
          <p:nvPr/>
        </p:nvSpPr>
        <p:spPr>
          <a:xfrm>
            <a:off x="3060850" y="5541972"/>
            <a:ext cx="2292313" cy="407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Phó chủ tịch nước</a:t>
            </a:r>
          </a:p>
          <a:p>
            <a:pPr algn="ctr"/>
            <a:r>
              <a:rPr lang="vi-VN" sz="1350" dirty="0"/>
              <a:t>Bà Đặng Thị Ngọc Thịnh</a:t>
            </a:r>
            <a:endParaRPr lang="en-US" sz="1350" dirty="0"/>
          </a:p>
        </p:txBody>
      </p:sp>
      <p:sp>
        <p:nvSpPr>
          <p:cNvPr id="16" name="Rounded Rectangle 15"/>
          <p:cNvSpPr/>
          <p:nvPr/>
        </p:nvSpPr>
        <p:spPr>
          <a:xfrm>
            <a:off x="6217544" y="5541972"/>
            <a:ext cx="2041019" cy="407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Phó chủ tịch nước</a:t>
            </a:r>
          </a:p>
          <a:p>
            <a:pPr algn="ctr"/>
            <a:r>
              <a:rPr lang="vi-VN" sz="1350" dirty="0"/>
              <a:t>Bà Nguyễn Thị Doan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73049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921" y="-981444"/>
            <a:ext cx="7886700" cy="4382876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172691"/>
            <a:ext cx="9143999" cy="368530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? - ? )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TK XVIII –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TK XIX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đận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endParaRPr lang="en-US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72" y="1209994"/>
            <a:ext cx="1383437" cy="18573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2036" y="166255"/>
            <a:ext cx="5195455" cy="63730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 TRÔI NƯỚC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76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52208"/>
            <a:ext cx="7886700" cy="708713"/>
          </a:xfrm>
        </p:spPr>
        <p:txBody>
          <a:bodyPr>
            <a:norm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                    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12493" cy="695498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vi-VN" dirty="0" smtClean="0">
                <a:solidFill>
                  <a:srgbClr val="00B050"/>
                </a:solidFill>
              </a:rPr>
              <a:t>     </a:t>
            </a:r>
          </a:p>
          <a:p>
            <a:pPr marL="0" indent="0" algn="ctr">
              <a:buNone/>
            </a:pPr>
            <a:r>
              <a:rPr lang="en-US" sz="3200" dirty="0" smtClean="0">
                <a:solidFill>
                  <a:srgbClr val="00B050"/>
                </a:solidFill>
              </a:rPr>
              <a:t>3</a:t>
            </a:r>
            <a:r>
              <a:rPr lang="en-US" sz="3200" dirty="0">
                <a:solidFill>
                  <a:srgbClr val="00B050"/>
                </a:solidFill>
              </a:rPr>
              <a:t>.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vi-VN" dirty="0" smtClean="0">
                <a:solidFill>
                  <a:srgbClr val="00B050"/>
                </a:solidFill>
              </a:rPr>
              <a:t>ẨM THỰC CỦA NGƯỜI HÀ THÀNH</a:t>
            </a:r>
            <a:r>
              <a:rPr lang="en-US" dirty="0" smtClean="0">
                <a:solidFill>
                  <a:srgbClr val="00B050"/>
                </a:solidFill>
              </a:rPr>
              <a:t>                          </a:t>
            </a:r>
            <a:r>
              <a:rPr lang="vi-VN" dirty="0" smtClean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00B050"/>
                </a:solidFill>
              </a:rPr>
              <a:t>                                                        </a:t>
            </a:r>
            <a:r>
              <a:rPr lang="vi-VN" dirty="0" smtClean="0">
                <a:solidFill>
                  <a:srgbClr val="00B050"/>
                </a:solidFill>
              </a:rPr>
              <a:t>QUA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vi-VN" dirty="0" smtClean="0">
                <a:solidFill>
                  <a:srgbClr val="00B050"/>
                </a:solidFill>
              </a:rPr>
              <a:t>LĂNG KÍNH NGHỆ SĨ.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662" y="3863756"/>
            <a:ext cx="1796958" cy="2479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384" y="3863756"/>
            <a:ext cx="1857199" cy="24799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18" y="1716416"/>
            <a:ext cx="2499766" cy="1788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1964" y="1737160"/>
            <a:ext cx="2470446" cy="17680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908" y="3863756"/>
            <a:ext cx="1769568" cy="24799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3189" y="3863756"/>
            <a:ext cx="1752600" cy="24799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1990" y="1737160"/>
            <a:ext cx="2585604" cy="175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4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4393" y="3380"/>
            <a:ext cx="4171934" cy="73091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ƠI… HÀ HỘI PHỐ…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9772" y="2657244"/>
            <a:ext cx="2070478" cy="1387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508" y="4333888"/>
            <a:ext cx="2070278" cy="13944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6265" y="4330226"/>
            <a:ext cx="2062531" cy="13980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5040" y="4355701"/>
            <a:ext cx="2030756" cy="1372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6508" y="2657244"/>
            <a:ext cx="2091349" cy="13872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5464" y="1064595"/>
            <a:ext cx="2021681" cy="1354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7044" y="1064595"/>
            <a:ext cx="2070278" cy="13548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755" y="1054078"/>
            <a:ext cx="2103495" cy="13653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07783" y="1076438"/>
            <a:ext cx="2062532" cy="13430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986" y="4342414"/>
            <a:ext cx="2070477" cy="13858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04050" y="2643958"/>
            <a:ext cx="2062532" cy="13872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45464" y="2644394"/>
            <a:ext cx="2021682" cy="1386416"/>
          </a:xfrm>
          <a:prstGeom prst="rect">
            <a:avLst/>
          </a:prstGeom>
        </p:spPr>
      </p:pic>
      <p:sp>
        <p:nvSpPr>
          <p:cNvPr id="6" name="Wave 5"/>
          <p:cNvSpPr/>
          <p:nvPr/>
        </p:nvSpPr>
        <p:spPr>
          <a:xfrm>
            <a:off x="1377348" y="5828939"/>
            <a:ext cx="6650182" cy="890516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NÉT  THANH LỊCH CỦA NGƯỜI TRÀNG AN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1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82" y="1"/>
            <a:ext cx="9123918" cy="77755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   </a:t>
            </a:r>
            <a:r>
              <a:rPr lang="en-US" sz="2700" dirty="0" smtClean="0">
                <a:solidFill>
                  <a:srgbClr val="FF0000"/>
                </a:solidFill>
              </a:rPr>
              <a:t>   4</a:t>
            </a:r>
            <a:r>
              <a:rPr lang="en-US" sz="2700" dirty="0">
                <a:solidFill>
                  <a:srgbClr val="FF0000"/>
                </a:solidFill>
              </a:rPr>
              <a:t>. TÔN VINH VẺ ĐẸP CỦA NGƯỜI </a:t>
            </a:r>
            <a:r>
              <a:rPr lang="vi-VN" sz="2400" dirty="0">
                <a:solidFill>
                  <a:srgbClr val="FF0000"/>
                </a:solidFill>
              </a:rPr>
              <a:t>PHỤ NỮ VIỆT NAM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6259" y="2603695"/>
            <a:ext cx="2501429" cy="1776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658" y="4534746"/>
            <a:ext cx="1520333" cy="21988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573" y="4481536"/>
            <a:ext cx="1378744" cy="22158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973" y="4502265"/>
            <a:ext cx="1464121" cy="22143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26" y="4534746"/>
            <a:ext cx="1595451" cy="21632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1126" y="2601959"/>
            <a:ext cx="2633368" cy="17610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70" y="2601959"/>
            <a:ext cx="2562225" cy="17935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6259" y="827992"/>
            <a:ext cx="2501429" cy="16364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1126" y="827992"/>
            <a:ext cx="2638325" cy="16554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470" y="842034"/>
            <a:ext cx="2562225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7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0"/>
            <a:ext cx="7190509" cy="118951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20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TA BÊN NHAU - RỒI SẼ THÀNH KỈ NIỆM</a:t>
            </a:r>
            <a:br>
              <a:rPr lang="vi-VN" sz="20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KÍ ỨC TA BÊN NHAU </a:t>
            </a:r>
            <a:r>
              <a:rPr lang="vi-VN" sz="202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 MÃI CHẲNG PHAI MỜ</a:t>
            </a:r>
            <a:endParaRPr lang="en-US" sz="202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293" y="1524001"/>
            <a:ext cx="2795254" cy="3359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614" y="1533755"/>
            <a:ext cx="2705789" cy="3349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716" y="1533755"/>
            <a:ext cx="2858931" cy="3349665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6541019" y="5106534"/>
            <a:ext cx="2284326" cy="1335829"/>
          </a:xfrm>
          <a:prstGeom prst="clou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i="1" dirty="0"/>
              <a:t>Tay kẻ nặn</a:t>
            </a:r>
            <a:r>
              <a:rPr lang="vi-VN" sz="1600" i="1" dirty="0" smtClean="0"/>
              <a:t>...</a:t>
            </a:r>
            <a:endParaRPr lang="en-US" sz="1600" i="1" dirty="0" smtClean="0"/>
          </a:p>
          <a:p>
            <a:pPr algn="ctr"/>
            <a:r>
              <a:rPr lang="vi-VN" sz="1600" dirty="0" smtClean="0">
                <a:solidFill>
                  <a:schemeClr val="tx1"/>
                </a:solidFill>
              </a:rPr>
              <a:t>Hắn </a:t>
            </a:r>
            <a:r>
              <a:rPr lang="vi-VN" sz="1600" dirty="0">
                <a:solidFill>
                  <a:schemeClr val="tx1"/>
                </a:solidFill>
              </a:rPr>
              <a:t>là ai ???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3567649" y="5045324"/>
            <a:ext cx="2022763" cy="139704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0000"/>
                </a:solidFill>
              </a:rPr>
              <a:t>Tròn quá</a:t>
            </a:r>
            <a:r>
              <a:rPr lang="en-US" dirty="0">
                <a:solidFill>
                  <a:srgbClr val="FF0000"/>
                </a:solidFill>
              </a:rPr>
              <a:t>!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Heart 9"/>
          <p:cNvSpPr/>
          <p:nvPr/>
        </p:nvSpPr>
        <p:spPr>
          <a:xfrm>
            <a:off x="415635" y="5106535"/>
            <a:ext cx="2000837" cy="1335829"/>
          </a:xfrm>
          <a:prstGeom prst="hear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C00000"/>
                </a:solidFill>
              </a:rPr>
              <a:t>Lần đầu </a:t>
            </a:r>
            <a:r>
              <a:rPr lang="en-US" dirty="0" err="1" smtClean="0">
                <a:solidFill>
                  <a:srgbClr val="C00000"/>
                </a:solidFill>
              </a:rPr>
              <a:t>làm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việc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ấy</a:t>
            </a:r>
            <a:r>
              <a:rPr lang="en-US" dirty="0" smtClean="0">
                <a:solidFill>
                  <a:srgbClr val="C00000"/>
                </a:solidFill>
              </a:rPr>
              <a:t>..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46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4821" y="1694062"/>
            <a:ext cx="3418523" cy="36298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431" y="1694063"/>
            <a:ext cx="3225132" cy="3629890"/>
          </a:xfrm>
          <a:prstGeom prst="rect">
            <a:avLst/>
          </a:prstGeom>
        </p:spPr>
      </p:pic>
      <p:sp>
        <p:nvSpPr>
          <p:cNvPr id="10" name="Up Arrow Callout 9"/>
          <p:cNvSpPr/>
          <p:nvPr/>
        </p:nvSpPr>
        <p:spPr>
          <a:xfrm>
            <a:off x="1859545" y="5422385"/>
            <a:ext cx="5569527" cy="978415"/>
          </a:xfrm>
          <a:prstGeom prst="up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i="1" dirty="0"/>
              <a:t>Mình thích thì mình ăn thôi... </a:t>
            </a:r>
            <a:endParaRPr lang="en-US" sz="2800" i="1" dirty="0"/>
          </a:p>
        </p:txBody>
      </p:sp>
      <p:sp>
        <p:nvSpPr>
          <p:cNvPr id="3" name="Cloud 2"/>
          <p:cNvSpPr/>
          <p:nvPr/>
        </p:nvSpPr>
        <p:spPr>
          <a:xfrm>
            <a:off x="1086729" y="140233"/>
            <a:ext cx="7115161" cy="135460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CÓ MỘT SỰ KHÉO LÉO KHÔNG HỀ NHẸ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1320" y="-247612"/>
            <a:ext cx="7919605" cy="6428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67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0182" y="108239"/>
            <a:ext cx="3172691" cy="81373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SẺ CHIA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4333"/>
            <a:ext cx="9143999" cy="5593558"/>
          </a:xfrm>
        </p:spPr>
        <p:txBody>
          <a:bodyPr/>
          <a:lstStyle/>
          <a:p>
            <a:pPr marL="0" indent="0">
              <a:buNone/>
            </a:pPr>
            <a:endParaRPr lang="en-US" i="1" dirty="0">
              <a:solidFill>
                <a:srgbClr val="FFFF00"/>
              </a:solidFill>
            </a:endParaRPr>
          </a:p>
          <a:p>
            <a:r>
              <a:rPr lang="vi-VN" i="1" dirty="0">
                <a:solidFill>
                  <a:schemeClr val="bg1"/>
                </a:solidFill>
              </a:rPr>
              <a:t>Bài thơ đã cung cấp cho em những hiểu biết gì?</a:t>
            </a:r>
            <a:endParaRPr lang="en-US" i="1" dirty="0">
              <a:solidFill>
                <a:schemeClr val="bg1"/>
              </a:solidFill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5418" y="3384397"/>
            <a:ext cx="4516582" cy="3170752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  </a:t>
            </a:r>
            <a:r>
              <a:rPr lang="vi-VN" sz="2400" i="1" dirty="0">
                <a:solidFill>
                  <a:srgbClr val="FF0000"/>
                </a:solidFill>
              </a:rPr>
              <a:t>Sau tiết học, </a:t>
            </a:r>
          </a:p>
          <a:p>
            <a:pPr algn="ctr"/>
            <a:r>
              <a:rPr lang="vi-VN" sz="2400" i="1" dirty="0">
                <a:solidFill>
                  <a:srgbClr val="FF0000"/>
                </a:solidFill>
              </a:rPr>
              <a:t>em có </a:t>
            </a:r>
            <a:r>
              <a:rPr lang="vi-VN" sz="2400" i="1" dirty="0" smtClean="0">
                <a:solidFill>
                  <a:srgbClr val="FF0000"/>
                </a:solidFill>
              </a:rPr>
              <a:t>còn </a:t>
            </a:r>
            <a:r>
              <a:rPr lang="vi-VN" sz="2400" i="1" u="sng" dirty="0">
                <a:solidFill>
                  <a:srgbClr val="FF0000"/>
                </a:solidFill>
              </a:rPr>
              <a:t>thắc mắc </a:t>
            </a:r>
            <a:r>
              <a:rPr lang="vi-VN" sz="2400" i="1" dirty="0">
                <a:solidFill>
                  <a:srgbClr val="FF0000"/>
                </a:solidFill>
              </a:rPr>
              <a:t>hay </a:t>
            </a:r>
            <a:r>
              <a:rPr lang="vi-VN" sz="2400" i="1" u="sng" dirty="0">
                <a:solidFill>
                  <a:srgbClr val="FF0000"/>
                </a:solidFill>
              </a:rPr>
              <a:t>vương </a:t>
            </a:r>
            <a:r>
              <a:rPr lang="vi-VN" sz="2400" i="1" u="sng" dirty="0" smtClean="0">
                <a:solidFill>
                  <a:srgbClr val="FF0000"/>
                </a:solidFill>
              </a:rPr>
              <a:t>vấn </a:t>
            </a:r>
            <a:endParaRPr lang="en-US" sz="2400" i="1" u="sng" dirty="0" smtClean="0">
              <a:solidFill>
                <a:srgbClr val="FF0000"/>
              </a:solidFill>
            </a:endParaRPr>
          </a:p>
          <a:p>
            <a:pPr algn="ctr"/>
            <a:r>
              <a:rPr lang="vi-VN" sz="2400" i="1" dirty="0" smtClean="0">
                <a:solidFill>
                  <a:srgbClr val="FF0000"/>
                </a:solidFill>
              </a:rPr>
              <a:t>gì </a:t>
            </a:r>
            <a:r>
              <a:rPr lang="vi-VN" sz="2400" i="1" dirty="0">
                <a:solidFill>
                  <a:srgbClr val="FF0000"/>
                </a:solidFill>
              </a:rPr>
              <a:t>không?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627418" y="3591246"/>
            <a:ext cx="4391892" cy="257694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 i="1" dirty="0">
                <a:solidFill>
                  <a:srgbClr val="FF0000"/>
                </a:solidFill>
              </a:rPr>
              <a:t> </a:t>
            </a:r>
            <a:r>
              <a:rPr lang="vi-VN" sz="2100" i="1" dirty="0" smtClean="0">
                <a:solidFill>
                  <a:srgbClr val="FF0000"/>
                </a:solidFill>
              </a:rPr>
              <a:t> </a:t>
            </a:r>
            <a:r>
              <a:rPr lang="vi-VN" sz="2400" i="1" dirty="0">
                <a:solidFill>
                  <a:schemeClr val="bg1"/>
                </a:solidFill>
              </a:rPr>
              <a:t>Sau khi học xong </a:t>
            </a:r>
          </a:p>
          <a:p>
            <a:pPr algn="ctr"/>
            <a:r>
              <a:rPr lang="vi-VN" sz="2400" i="1" dirty="0">
                <a:solidFill>
                  <a:schemeClr val="bg1"/>
                </a:solidFill>
              </a:rPr>
              <a:t>tác phẩm này, </a:t>
            </a:r>
            <a:endParaRPr lang="en-US" sz="2400" i="1" dirty="0">
              <a:solidFill>
                <a:schemeClr val="bg1"/>
              </a:solidFill>
            </a:endParaRPr>
          </a:p>
          <a:p>
            <a:pPr algn="ctr"/>
            <a:r>
              <a:rPr lang="vi-VN" sz="2400" i="1" dirty="0" smtClean="0">
                <a:solidFill>
                  <a:schemeClr val="bg1"/>
                </a:solidFill>
              </a:rPr>
              <a:t>em </a:t>
            </a:r>
            <a:r>
              <a:rPr lang="vi-VN" sz="2400" i="1" u="sng" dirty="0">
                <a:solidFill>
                  <a:schemeClr val="bg1"/>
                </a:solidFill>
              </a:rPr>
              <a:t>mong muốn </a:t>
            </a:r>
            <a:r>
              <a:rPr lang="vi-VN" sz="2400" i="1" dirty="0">
                <a:solidFill>
                  <a:schemeClr val="bg1"/>
                </a:solidFill>
              </a:rPr>
              <a:t>điều gì?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13" name="Horizontal Scroll 12"/>
          <p:cNvSpPr/>
          <p:nvPr/>
        </p:nvSpPr>
        <p:spPr>
          <a:xfrm>
            <a:off x="1191491" y="1264442"/>
            <a:ext cx="6761018" cy="1817105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i="1" dirty="0">
                <a:solidFill>
                  <a:schemeClr val="tx1"/>
                </a:solidFill>
              </a:rPr>
              <a:t>Em cảm nhận được gì từ bài thơ «Bánh trôi nước»?</a:t>
            </a:r>
            <a:endParaRPr lang="en-US" sz="2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51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1109" y="1303502"/>
            <a:ext cx="7983087" cy="13999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56081"/>
            <a:ext cx="9144000" cy="620191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về nhà</a:t>
            </a:r>
          </a:p>
          <a:p>
            <a:pPr marL="0" indent="0">
              <a:buNone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1.  Học thuộc bài thơ </a:t>
            </a:r>
            <a:r>
              <a:rPr 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Bánh trôi nước» </a:t>
            </a:r>
          </a:p>
          <a:p>
            <a:pPr marL="0" indent="0">
              <a:buNone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2. Phân tích một hình ảnh – một biện pháp tu từ mà em thích. </a:t>
            </a:r>
          </a:p>
          <a:p>
            <a:pPr marL="0" indent="0">
              <a:buNone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3.  Viết một đoạn văn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– 10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 cảm nghĩ của em về người phụ nữ trong xã hội xưa.    </a:t>
            </a:r>
          </a:p>
          <a:p>
            <a:pPr marL="0" indent="0">
              <a:buNone/>
            </a:pPr>
            <a:r>
              <a:rPr lang="vi-VN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mới</a:t>
            </a:r>
          </a:p>
          <a:p>
            <a:pPr marL="0" indent="0">
              <a:buNone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1. Soạn bài: </a:t>
            </a:r>
            <a:r>
              <a:rPr lang="vi-V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 hệ từ</a:t>
            </a:r>
          </a:p>
          <a:p>
            <a:pPr marL="0" indent="0">
              <a:buNone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2. Chuẩn bị:  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*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 1+2 thống kê các quan hệ từ và nêu khái quát ý nghĩa.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 3+4 sưu tầm những câu thơ, ca dao có sử dụng quan hệ từ và cặp quan hệ từ.</a:t>
            </a:r>
          </a:p>
          <a:p>
            <a:pPr marL="385763" indent="-385763">
              <a:buFont typeface="+mj-lt"/>
              <a:buAutoNum type="arabicPeriod"/>
            </a:pPr>
            <a:endParaRPr lang="vi-V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5763" indent="-385763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781411" y="0"/>
            <a:ext cx="2988530" cy="656081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DẶN DÒ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652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7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1286" y="1355621"/>
            <a:ext cx="2995172" cy="1763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530" y="2757055"/>
            <a:ext cx="2331715" cy="18672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99" y="4313259"/>
            <a:ext cx="2732434" cy="18683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1286" y="4313259"/>
            <a:ext cx="2995172" cy="18683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999" y="1360722"/>
            <a:ext cx="2732434" cy="17534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18733" y="236627"/>
            <a:ext cx="3685308" cy="76126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HỒ XUÂN HƯƠNG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1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6307" y="4219576"/>
            <a:ext cx="1460530" cy="2130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944" y="1388754"/>
            <a:ext cx="1455940" cy="21854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50" y="4238819"/>
            <a:ext cx="1597790" cy="21114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6409" y="1388754"/>
            <a:ext cx="1409773" cy="21854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8065" y="4238821"/>
            <a:ext cx="1571717" cy="2111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8065" y="1388754"/>
            <a:ext cx="1570921" cy="2185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0215" y="4238819"/>
            <a:ext cx="1355967" cy="2111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836" y="1388754"/>
            <a:ext cx="1579404" cy="21854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2944" y="4238820"/>
            <a:ext cx="1455940" cy="21114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06307" y="1388754"/>
            <a:ext cx="1573939" cy="2185406"/>
          </a:xfrm>
          <a:prstGeom prst="rect">
            <a:avLst/>
          </a:prstGeom>
        </p:spPr>
      </p:pic>
      <p:sp>
        <p:nvSpPr>
          <p:cNvPr id="3" name="Wave 2"/>
          <p:cNvSpPr/>
          <p:nvPr/>
        </p:nvSpPr>
        <p:spPr>
          <a:xfrm>
            <a:off x="2254876" y="225152"/>
            <a:ext cx="4876800" cy="8312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/>
              <a:t>TÁC PHẨM ĐI CÙNG NĂM THÁNG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0887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148" y="44652"/>
            <a:ext cx="7886700" cy="850005"/>
          </a:xfrm>
        </p:spPr>
        <p:txBody>
          <a:bodyPr>
            <a:normAutofit/>
          </a:bodyPr>
          <a:lstStyle/>
          <a:p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4657"/>
            <a:ext cx="9143999" cy="5963343"/>
          </a:xfrm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endPara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endParaRPr lang="vi-VN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endParaRPr lang="vi-VN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endParaRPr lang="vi-VN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ịnh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39966" y="894657"/>
            <a:ext cx="7264066" cy="26936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</a:p>
          <a:p>
            <a:pPr algn="ctr">
              <a:lnSpc>
                <a:spcPct val="150000"/>
              </a:lnSpc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16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280" y="1559750"/>
            <a:ext cx="7811942" cy="39704"/>
          </a:xfrm>
        </p:spPr>
        <p:txBody>
          <a:bodyPr>
            <a:normAutofit fontScale="90000"/>
          </a:bodyPr>
          <a:lstStyle/>
          <a:p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076" y="1191488"/>
            <a:ext cx="2633351" cy="17668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85" y="4365567"/>
            <a:ext cx="1461991" cy="20490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661" y="4365568"/>
            <a:ext cx="1538899" cy="20490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467" y="4356018"/>
            <a:ext cx="1534643" cy="20586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2520" y="1191489"/>
            <a:ext cx="2629894" cy="17668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3215" y="4365568"/>
            <a:ext cx="1477556" cy="204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1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19" y="0"/>
            <a:ext cx="9144000" cy="6858000"/>
          </a:xfrm>
        </p:spPr>
        <p:txBody>
          <a:bodyPr>
            <a:norm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180" y="1840051"/>
            <a:ext cx="2044675" cy="1415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006" y="3822334"/>
            <a:ext cx="1964531" cy="14537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964" y="1860321"/>
            <a:ext cx="2152675" cy="14153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1576" y="1849251"/>
            <a:ext cx="1960811" cy="1422857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796855" y="207818"/>
            <a:ext cx="3062000" cy="137006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 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5573584" y="155761"/>
            <a:ext cx="2894725" cy="147417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eft Arrow 14"/>
          <p:cNvSpPr/>
          <p:nvPr/>
        </p:nvSpPr>
        <p:spPr>
          <a:xfrm>
            <a:off x="6472180" y="3670203"/>
            <a:ext cx="2671819" cy="18546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32689" y="3670203"/>
            <a:ext cx="2136947" cy="17579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2387" y="3822334"/>
            <a:ext cx="2122395" cy="145370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305517" y="5782865"/>
            <a:ext cx="6040582" cy="72043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88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838"/>
            <a:ext cx="5144315" cy="94916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vi-VN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Hình ảnh chiếc bánh trôi nước</a:t>
            </a:r>
            <a:r>
              <a:rPr lang="vi-VN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2944794"/>
            <a:ext cx="9144000" cy="381069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 </a:t>
            </a:r>
          </a:p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</a:p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indent="0">
              <a:buNone/>
            </a:pP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marL="0" indent="0">
              <a:buNone/>
            </a:pP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en-US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Explosion 1 18"/>
          <p:cNvSpPr/>
          <p:nvPr/>
        </p:nvSpPr>
        <p:spPr>
          <a:xfrm>
            <a:off x="4876800" y="2646217"/>
            <a:ext cx="4267200" cy="3283528"/>
          </a:xfrm>
          <a:prstGeom prst="irregularSeal1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Horizontal Scroll 19"/>
          <p:cNvSpPr/>
          <p:nvPr/>
        </p:nvSpPr>
        <p:spPr>
          <a:xfrm>
            <a:off x="3699456" y="883183"/>
            <a:ext cx="5185441" cy="2038292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b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son.</a:t>
            </a:r>
            <a:endParaRPr lang="en-US" sz="2400" dirty="0"/>
          </a:p>
        </p:txBody>
      </p:sp>
      <p:sp>
        <p:nvSpPr>
          <p:cNvPr id="25" name="Curved Right Arrow 24"/>
          <p:cNvSpPr/>
          <p:nvPr/>
        </p:nvSpPr>
        <p:spPr>
          <a:xfrm>
            <a:off x="106558" y="4308765"/>
            <a:ext cx="545795" cy="162098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12" y="1060484"/>
            <a:ext cx="2812472" cy="186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7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9" y="0"/>
            <a:ext cx="9115489" cy="68708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57667"/>
            <a:ext cx="9121878" cy="6100333"/>
          </a:xfrm>
        </p:spPr>
        <p:txBody>
          <a:bodyPr>
            <a:normAutofit fontScale="70000" lnSpcReduction="20000"/>
          </a:bodyPr>
          <a:lstStyle/>
          <a:p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ừa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vi-VN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xinh đẹp.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vi-VN" sz="40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đận,chìm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bấp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  <a:p>
            <a:pPr marL="0" indent="0">
              <a:buNone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</a:p>
          <a:p>
            <a:pPr marL="0" indent="0">
              <a:buNone/>
            </a:pPr>
            <a:endParaRPr lang="en-US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303643" y="436576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685923" y="2783032"/>
            <a:ext cx="377687" cy="9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2685923" y="2792971"/>
            <a:ext cx="377687" cy="378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48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1414</TotalTime>
  <Words>1644</Words>
  <Application>Microsoft Office PowerPoint</Application>
  <PresentationFormat>On-screen Show (4:3)</PresentationFormat>
  <Paragraphs>217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1. Tác giả</vt:lpstr>
      <vt:lpstr> </vt:lpstr>
      <vt:lpstr>PowerPoint Presentation</vt:lpstr>
      <vt:lpstr> 2. Tác phẩm</vt:lpstr>
      <vt:lpstr>PowerPoint Presentation</vt:lpstr>
      <vt:lpstr>     </vt:lpstr>
      <vt:lpstr>1. Hình ảnh chiếc bánh trôi nước.</vt:lpstr>
      <vt:lpstr>2. Hình ảnh người phụ nữ trong xã hội xưa.</vt:lpstr>
      <vt:lpstr>PowerPoint Presentation</vt:lpstr>
      <vt:lpstr>           RẮN - NÁT</vt:lpstr>
      <vt:lpstr>       RẮN NÁT MẶC DẦU TAY KẺ NẶN</vt:lpstr>
      <vt:lpstr>               Cấu trúc “Mặc dầu…mà…vẫn…” đã tạo cho bài thơ một giọng điệu, một nét nghĩa  mới so với bài ca dao than thân. Theo em đó là gì?</vt:lpstr>
      <vt:lpstr>           “Rắn nát mặc dầu tay kẻ nặn             Mà em vẫn giữ tấm lòng son”</vt:lpstr>
      <vt:lpstr>PowerPoint Presentation</vt:lpstr>
      <vt:lpstr>  IV. LUYỆN TẬP – TRẢI NGHIỆM</vt:lpstr>
      <vt:lpstr>      1. NỮ ANH HÙNG TRONG LỊCH SỬ VIỆT NAM</vt:lpstr>
      <vt:lpstr> </vt:lpstr>
      <vt:lpstr>      2. NỮ CHÍNH TRỊ GIA CỦA ĐẤT NƯỚC VIỆT NAM</vt:lpstr>
      <vt:lpstr>                     </vt:lpstr>
      <vt:lpstr>     EM ƠI… HÀ HỘI PHỐ…</vt:lpstr>
      <vt:lpstr>      4. TÔN VINH VẺ ĐẸP CỦA NGƯỜI PHỤ NỮ VIỆT NAM </vt:lpstr>
      <vt:lpstr>       THỜI GIAN TA BÊN NHAU - RỒI SẼ THÀNH KỈ NIỆM        KÍ ỨC TA BÊN NHAU - MÃI MÃI CHẲNG PHAI MỜ</vt:lpstr>
      <vt:lpstr>PowerPoint Presentation</vt:lpstr>
      <vt:lpstr>      GÓC SẺ CHIA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BÁNH TRÔI NƯỚC HỒ XUÂN HƯƠNG</dc:title>
  <dc:creator>ASUS</dc:creator>
  <cp:lastModifiedBy>ASUS</cp:lastModifiedBy>
  <cp:revision>194</cp:revision>
  <dcterms:created xsi:type="dcterms:W3CDTF">2020-09-29T15:23:42Z</dcterms:created>
  <dcterms:modified xsi:type="dcterms:W3CDTF">2020-10-11T15:49:06Z</dcterms:modified>
</cp:coreProperties>
</file>